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2"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3" autoAdjust="0"/>
    <p:restoredTop sz="94669" autoAdjust="0"/>
  </p:normalViewPr>
  <p:slideViewPr>
    <p:cSldViewPr snapToGrid="0">
      <p:cViewPr>
        <p:scale>
          <a:sx n="100" d="100"/>
          <a:sy n="100" d="100"/>
        </p:scale>
        <p:origin x="5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7" d="100"/>
          <a:sy n="67" d="100"/>
        </p:scale>
        <p:origin x="-327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hyperlink" Target="https://www.nctsn.org/treatments-and-practices/trauma-treatments/interventions"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nctsn.org/treatments-and-practices/trauma-treatments/interventions"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0FB62B-5F37-4203-9321-027F148237FC}"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B6ACD81A-7AD1-4AE5-99BB-5563B64012BF}">
      <dgm:prSet phldrT="[Text]"/>
      <dgm:spPr/>
      <dgm:t>
        <a:bodyPr/>
        <a:lstStyle/>
        <a:p>
          <a:r>
            <a:rPr lang="en-US" dirty="0" smtClean="0"/>
            <a:t>What is a traumatic experience for a child?</a:t>
          </a:r>
          <a:endParaRPr lang="en-US" dirty="0"/>
        </a:p>
      </dgm:t>
    </dgm:pt>
    <dgm:pt modelId="{0603DE72-FAD4-4D35-8C93-5DCF6B5FCDC0}" type="parTrans" cxnId="{41D3035E-EEB4-4597-ABA4-FFAA4585BED7}">
      <dgm:prSet/>
      <dgm:spPr/>
      <dgm:t>
        <a:bodyPr/>
        <a:lstStyle/>
        <a:p>
          <a:endParaRPr lang="en-US"/>
        </a:p>
      </dgm:t>
    </dgm:pt>
    <dgm:pt modelId="{A9CC95E4-C136-4DF0-8CF1-5305008B45CF}" type="sibTrans" cxnId="{41D3035E-EEB4-4597-ABA4-FFAA4585BED7}">
      <dgm:prSet/>
      <dgm:spPr/>
      <dgm:t>
        <a:bodyPr/>
        <a:lstStyle/>
        <a:p>
          <a:endParaRPr lang="en-US"/>
        </a:p>
      </dgm:t>
    </dgm:pt>
    <dgm:pt modelId="{A07DDB56-70B2-41FC-A594-6917790A0038}">
      <dgm:prSet phldrT="[Text]"/>
      <dgm:spPr/>
      <dgm:t>
        <a:bodyPr/>
        <a:lstStyle/>
        <a:p>
          <a:r>
            <a:rPr lang="en-US" dirty="0" smtClean="0"/>
            <a:t>Why is trauma an important focus for schools?</a:t>
          </a:r>
          <a:endParaRPr lang="en-US" dirty="0"/>
        </a:p>
      </dgm:t>
    </dgm:pt>
    <dgm:pt modelId="{20D63C7B-CD22-42CD-94C9-1CADD5A24D64}" type="parTrans" cxnId="{99B741E6-D614-4942-9280-93B6338BA115}">
      <dgm:prSet/>
      <dgm:spPr/>
      <dgm:t>
        <a:bodyPr/>
        <a:lstStyle/>
        <a:p>
          <a:endParaRPr lang="en-US"/>
        </a:p>
      </dgm:t>
    </dgm:pt>
    <dgm:pt modelId="{41F26EE4-A3E5-4A6F-8475-E2D17A8C75AD}" type="sibTrans" cxnId="{99B741E6-D614-4942-9280-93B6338BA115}">
      <dgm:prSet/>
      <dgm:spPr/>
      <dgm:t>
        <a:bodyPr/>
        <a:lstStyle/>
        <a:p>
          <a:endParaRPr lang="en-US"/>
        </a:p>
      </dgm:t>
    </dgm:pt>
    <dgm:pt modelId="{DE1CBFDC-A57A-482A-AA79-492404A8E7F8}">
      <dgm:prSet phldrT="[Text]"/>
      <dgm:spPr/>
      <dgm:t>
        <a:bodyPr/>
        <a:lstStyle/>
        <a:p>
          <a:r>
            <a:rPr lang="en-US" dirty="0" smtClean="0"/>
            <a:t>Where should we address trauma?  in schools?</a:t>
          </a:r>
          <a:endParaRPr lang="en-US" dirty="0"/>
        </a:p>
      </dgm:t>
    </dgm:pt>
    <dgm:pt modelId="{DB98E276-EAF5-4739-8AE8-252B88EFBD23}" type="parTrans" cxnId="{BF3998AA-4231-4982-81B3-1FCC154D2A69}">
      <dgm:prSet/>
      <dgm:spPr/>
      <dgm:t>
        <a:bodyPr/>
        <a:lstStyle/>
        <a:p>
          <a:endParaRPr lang="en-US"/>
        </a:p>
      </dgm:t>
    </dgm:pt>
    <dgm:pt modelId="{5761C096-4365-46E4-97F2-BCAAB6A0A101}" type="sibTrans" cxnId="{BF3998AA-4231-4982-81B3-1FCC154D2A69}">
      <dgm:prSet/>
      <dgm:spPr/>
      <dgm:t>
        <a:bodyPr/>
        <a:lstStyle/>
        <a:p>
          <a:endParaRPr lang="en-US"/>
        </a:p>
      </dgm:t>
    </dgm:pt>
    <dgm:pt modelId="{3A7F5AC2-8DCB-444D-B94C-2E01336D599B}">
      <dgm:prSet/>
      <dgm:spPr/>
      <dgm:t>
        <a:bodyPr/>
        <a:lstStyle/>
        <a:p>
          <a:r>
            <a:rPr lang="en-US" dirty="0" smtClean="0"/>
            <a:t>When should we address trauma in schools?</a:t>
          </a:r>
          <a:endParaRPr lang="en-US" dirty="0"/>
        </a:p>
      </dgm:t>
    </dgm:pt>
    <dgm:pt modelId="{908BDC9B-5C5B-4D46-B5C9-BCA14953415B}" type="parTrans" cxnId="{2C73AB25-F8F2-4DD6-B8E8-44EFE2881814}">
      <dgm:prSet/>
      <dgm:spPr/>
      <dgm:t>
        <a:bodyPr/>
        <a:lstStyle/>
        <a:p>
          <a:endParaRPr lang="en-US"/>
        </a:p>
      </dgm:t>
    </dgm:pt>
    <dgm:pt modelId="{729424C7-49EC-4C46-865A-FAC1C486BF1D}" type="sibTrans" cxnId="{2C73AB25-F8F2-4DD6-B8E8-44EFE2881814}">
      <dgm:prSet/>
      <dgm:spPr/>
      <dgm:t>
        <a:bodyPr/>
        <a:lstStyle/>
        <a:p>
          <a:endParaRPr lang="en-US"/>
        </a:p>
      </dgm:t>
    </dgm:pt>
    <dgm:pt modelId="{BAAD87ED-DA89-4555-B3D0-1F8F890CDD62}">
      <dgm:prSet/>
      <dgm:spPr/>
      <dgm:t>
        <a:bodyPr/>
        <a:lstStyle/>
        <a:p>
          <a:r>
            <a:rPr lang="en-US" dirty="0" smtClean="0"/>
            <a:t>How should /do we address a student’s </a:t>
          </a:r>
          <a:r>
            <a:rPr lang="en-US" dirty="0" smtClean="0">
              <a:hlinkClick xmlns:r="http://schemas.openxmlformats.org/officeDocument/2006/relationships" r:id="rId1"/>
            </a:rPr>
            <a:t>traumatic experience</a:t>
          </a:r>
          <a:r>
            <a:rPr lang="en-US" dirty="0" smtClean="0"/>
            <a:t>?</a:t>
          </a:r>
          <a:endParaRPr lang="en-US" dirty="0"/>
        </a:p>
      </dgm:t>
    </dgm:pt>
    <dgm:pt modelId="{6DB58E0C-6D76-4798-8C94-D545464159E6}" type="parTrans" cxnId="{218A6CE8-182F-4512-8C8D-6F6AD64F81E0}">
      <dgm:prSet/>
      <dgm:spPr/>
      <dgm:t>
        <a:bodyPr/>
        <a:lstStyle/>
        <a:p>
          <a:endParaRPr lang="en-US"/>
        </a:p>
      </dgm:t>
    </dgm:pt>
    <dgm:pt modelId="{26258B40-365D-4084-A054-9B9F31A704DE}" type="sibTrans" cxnId="{218A6CE8-182F-4512-8C8D-6F6AD64F81E0}">
      <dgm:prSet/>
      <dgm:spPr/>
      <dgm:t>
        <a:bodyPr/>
        <a:lstStyle/>
        <a:p>
          <a:endParaRPr lang="en-US"/>
        </a:p>
      </dgm:t>
    </dgm:pt>
    <dgm:pt modelId="{EECEABE8-CDD5-437C-9634-94FEEF8E6B47}" type="pres">
      <dgm:prSet presAssocID="{760FB62B-5F37-4203-9321-027F148237FC}" presName="Name0" presStyleCnt="0">
        <dgm:presLayoutVars>
          <dgm:chMax val="7"/>
          <dgm:chPref val="7"/>
          <dgm:dir/>
        </dgm:presLayoutVars>
      </dgm:prSet>
      <dgm:spPr/>
      <dgm:t>
        <a:bodyPr/>
        <a:lstStyle/>
        <a:p>
          <a:endParaRPr lang="en-US"/>
        </a:p>
      </dgm:t>
    </dgm:pt>
    <dgm:pt modelId="{B542A954-F8B3-4EEB-B502-51E3721979DB}" type="pres">
      <dgm:prSet presAssocID="{760FB62B-5F37-4203-9321-027F148237FC}" presName="Name1" presStyleCnt="0"/>
      <dgm:spPr/>
    </dgm:pt>
    <dgm:pt modelId="{7ED2A32A-E80D-4430-AF5E-4FC465C65EAC}" type="pres">
      <dgm:prSet presAssocID="{760FB62B-5F37-4203-9321-027F148237FC}" presName="cycle" presStyleCnt="0"/>
      <dgm:spPr/>
    </dgm:pt>
    <dgm:pt modelId="{DD8F7B3D-2C16-40C9-826A-FEAAF2AE99C4}" type="pres">
      <dgm:prSet presAssocID="{760FB62B-5F37-4203-9321-027F148237FC}" presName="srcNode" presStyleLbl="node1" presStyleIdx="0" presStyleCnt="5"/>
      <dgm:spPr/>
    </dgm:pt>
    <dgm:pt modelId="{3559E158-982B-4310-A74E-6262126BECDC}" type="pres">
      <dgm:prSet presAssocID="{760FB62B-5F37-4203-9321-027F148237FC}" presName="conn" presStyleLbl="parChTrans1D2" presStyleIdx="0" presStyleCnt="1"/>
      <dgm:spPr/>
      <dgm:t>
        <a:bodyPr/>
        <a:lstStyle/>
        <a:p>
          <a:endParaRPr lang="en-US"/>
        </a:p>
      </dgm:t>
    </dgm:pt>
    <dgm:pt modelId="{DB6365D1-1CE6-4646-9C52-95530B98DADD}" type="pres">
      <dgm:prSet presAssocID="{760FB62B-5F37-4203-9321-027F148237FC}" presName="extraNode" presStyleLbl="node1" presStyleIdx="0" presStyleCnt="5"/>
      <dgm:spPr/>
    </dgm:pt>
    <dgm:pt modelId="{BDE93DA9-C37B-4D34-97BA-A910B51233DE}" type="pres">
      <dgm:prSet presAssocID="{760FB62B-5F37-4203-9321-027F148237FC}" presName="dstNode" presStyleLbl="node1" presStyleIdx="0" presStyleCnt="5"/>
      <dgm:spPr/>
    </dgm:pt>
    <dgm:pt modelId="{02B7DD5A-D135-431D-8F22-64FC09A025F6}" type="pres">
      <dgm:prSet presAssocID="{B6ACD81A-7AD1-4AE5-99BB-5563B64012BF}" presName="text_1" presStyleLbl="node1" presStyleIdx="0" presStyleCnt="5">
        <dgm:presLayoutVars>
          <dgm:bulletEnabled val="1"/>
        </dgm:presLayoutVars>
      </dgm:prSet>
      <dgm:spPr/>
      <dgm:t>
        <a:bodyPr/>
        <a:lstStyle/>
        <a:p>
          <a:endParaRPr lang="en-US"/>
        </a:p>
      </dgm:t>
    </dgm:pt>
    <dgm:pt modelId="{91F1307B-2EC6-46A0-830C-DD9166500AF3}" type="pres">
      <dgm:prSet presAssocID="{B6ACD81A-7AD1-4AE5-99BB-5563B64012BF}" presName="accent_1" presStyleCnt="0"/>
      <dgm:spPr/>
    </dgm:pt>
    <dgm:pt modelId="{DB0B0B10-44C3-416B-9563-FCC818F04110}" type="pres">
      <dgm:prSet presAssocID="{B6ACD81A-7AD1-4AE5-99BB-5563B64012BF}" presName="accentRepeatNode" presStyleLbl="solidFgAcc1" presStyleIdx="0" presStyleCnt="5"/>
      <dgm:spPr/>
    </dgm:pt>
    <dgm:pt modelId="{B3C87B6E-901B-4F30-B32E-13719475B35F}" type="pres">
      <dgm:prSet presAssocID="{A07DDB56-70B2-41FC-A594-6917790A0038}" presName="text_2" presStyleLbl="node1" presStyleIdx="1" presStyleCnt="5">
        <dgm:presLayoutVars>
          <dgm:bulletEnabled val="1"/>
        </dgm:presLayoutVars>
      </dgm:prSet>
      <dgm:spPr/>
      <dgm:t>
        <a:bodyPr/>
        <a:lstStyle/>
        <a:p>
          <a:endParaRPr lang="en-US"/>
        </a:p>
      </dgm:t>
    </dgm:pt>
    <dgm:pt modelId="{A57155D2-2181-4423-BDAF-1E8C2061A5D6}" type="pres">
      <dgm:prSet presAssocID="{A07DDB56-70B2-41FC-A594-6917790A0038}" presName="accent_2" presStyleCnt="0"/>
      <dgm:spPr/>
    </dgm:pt>
    <dgm:pt modelId="{E4502BFB-D757-4C83-9B2A-86AB575BF66D}" type="pres">
      <dgm:prSet presAssocID="{A07DDB56-70B2-41FC-A594-6917790A0038}" presName="accentRepeatNode" presStyleLbl="solidFgAcc1" presStyleIdx="1" presStyleCnt="5"/>
      <dgm:spPr/>
    </dgm:pt>
    <dgm:pt modelId="{70FB7F85-EAC8-47A1-92FC-4022B30298D6}" type="pres">
      <dgm:prSet presAssocID="{DE1CBFDC-A57A-482A-AA79-492404A8E7F8}" presName="text_3" presStyleLbl="node1" presStyleIdx="2" presStyleCnt="5">
        <dgm:presLayoutVars>
          <dgm:bulletEnabled val="1"/>
        </dgm:presLayoutVars>
      </dgm:prSet>
      <dgm:spPr/>
      <dgm:t>
        <a:bodyPr/>
        <a:lstStyle/>
        <a:p>
          <a:endParaRPr lang="en-US"/>
        </a:p>
      </dgm:t>
    </dgm:pt>
    <dgm:pt modelId="{EF3836F4-26A4-480A-9B3E-73EA8669452C}" type="pres">
      <dgm:prSet presAssocID="{DE1CBFDC-A57A-482A-AA79-492404A8E7F8}" presName="accent_3" presStyleCnt="0"/>
      <dgm:spPr/>
    </dgm:pt>
    <dgm:pt modelId="{6F77831E-D517-4A98-A70A-DFDF5B6CB042}" type="pres">
      <dgm:prSet presAssocID="{DE1CBFDC-A57A-482A-AA79-492404A8E7F8}" presName="accentRepeatNode" presStyleLbl="solidFgAcc1" presStyleIdx="2" presStyleCnt="5"/>
      <dgm:spPr/>
    </dgm:pt>
    <dgm:pt modelId="{B6EC9185-B9B6-44C9-B3F5-66AA7415B079}" type="pres">
      <dgm:prSet presAssocID="{3A7F5AC2-8DCB-444D-B94C-2E01336D599B}" presName="text_4" presStyleLbl="node1" presStyleIdx="3" presStyleCnt="5">
        <dgm:presLayoutVars>
          <dgm:bulletEnabled val="1"/>
        </dgm:presLayoutVars>
      </dgm:prSet>
      <dgm:spPr/>
      <dgm:t>
        <a:bodyPr/>
        <a:lstStyle/>
        <a:p>
          <a:endParaRPr lang="en-US"/>
        </a:p>
      </dgm:t>
    </dgm:pt>
    <dgm:pt modelId="{F9BC6F85-C10A-4C94-B31F-BFCBBABDD919}" type="pres">
      <dgm:prSet presAssocID="{3A7F5AC2-8DCB-444D-B94C-2E01336D599B}" presName="accent_4" presStyleCnt="0"/>
      <dgm:spPr/>
    </dgm:pt>
    <dgm:pt modelId="{2038EDF3-AA58-480F-853B-0EF0FDF1DF00}" type="pres">
      <dgm:prSet presAssocID="{3A7F5AC2-8DCB-444D-B94C-2E01336D599B}" presName="accentRepeatNode" presStyleLbl="solidFgAcc1" presStyleIdx="3" presStyleCnt="5"/>
      <dgm:spPr/>
    </dgm:pt>
    <dgm:pt modelId="{7CEB2A9E-3BAA-4E6E-934B-75EF760A4ABE}" type="pres">
      <dgm:prSet presAssocID="{BAAD87ED-DA89-4555-B3D0-1F8F890CDD62}" presName="text_5" presStyleLbl="node1" presStyleIdx="4" presStyleCnt="5">
        <dgm:presLayoutVars>
          <dgm:bulletEnabled val="1"/>
        </dgm:presLayoutVars>
      </dgm:prSet>
      <dgm:spPr/>
      <dgm:t>
        <a:bodyPr/>
        <a:lstStyle/>
        <a:p>
          <a:endParaRPr lang="en-US"/>
        </a:p>
      </dgm:t>
    </dgm:pt>
    <dgm:pt modelId="{92C2D5E3-B8B8-4F8A-8A7B-8DA8D06084BD}" type="pres">
      <dgm:prSet presAssocID="{BAAD87ED-DA89-4555-B3D0-1F8F890CDD62}" presName="accent_5" presStyleCnt="0"/>
      <dgm:spPr/>
    </dgm:pt>
    <dgm:pt modelId="{ABD32002-5F75-4DF4-9B12-185C1B0F5F05}" type="pres">
      <dgm:prSet presAssocID="{BAAD87ED-DA89-4555-B3D0-1F8F890CDD62}" presName="accentRepeatNode" presStyleLbl="solidFgAcc1" presStyleIdx="4" presStyleCnt="5"/>
      <dgm:spPr/>
    </dgm:pt>
  </dgm:ptLst>
  <dgm:cxnLst>
    <dgm:cxn modelId="{94D2F034-D7BC-4602-9C43-155954C5A590}" type="presOf" srcId="{DE1CBFDC-A57A-482A-AA79-492404A8E7F8}" destId="{70FB7F85-EAC8-47A1-92FC-4022B30298D6}" srcOrd="0" destOrd="0" presId="urn:microsoft.com/office/officeart/2008/layout/VerticalCurvedList"/>
    <dgm:cxn modelId="{218A6CE8-182F-4512-8C8D-6F6AD64F81E0}" srcId="{760FB62B-5F37-4203-9321-027F148237FC}" destId="{BAAD87ED-DA89-4555-B3D0-1F8F890CDD62}" srcOrd="4" destOrd="0" parTransId="{6DB58E0C-6D76-4798-8C94-D545464159E6}" sibTransId="{26258B40-365D-4084-A054-9B9F31A704DE}"/>
    <dgm:cxn modelId="{F4BECA13-66BD-4BC1-859F-518657E5F174}" type="presOf" srcId="{3A7F5AC2-8DCB-444D-B94C-2E01336D599B}" destId="{B6EC9185-B9B6-44C9-B3F5-66AA7415B079}" srcOrd="0" destOrd="0" presId="urn:microsoft.com/office/officeart/2008/layout/VerticalCurvedList"/>
    <dgm:cxn modelId="{C21E811D-6E84-4821-BFAA-82DABB3AF3C6}" type="presOf" srcId="{BAAD87ED-DA89-4555-B3D0-1F8F890CDD62}" destId="{7CEB2A9E-3BAA-4E6E-934B-75EF760A4ABE}" srcOrd="0" destOrd="0" presId="urn:microsoft.com/office/officeart/2008/layout/VerticalCurvedList"/>
    <dgm:cxn modelId="{A8292F56-34C3-41AE-AD7F-EFD5A831FBC4}" type="presOf" srcId="{B6ACD81A-7AD1-4AE5-99BB-5563B64012BF}" destId="{02B7DD5A-D135-431D-8F22-64FC09A025F6}" srcOrd="0" destOrd="0" presId="urn:microsoft.com/office/officeart/2008/layout/VerticalCurvedList"/>
    <dgm:cxn modelId="{2C73AB25-F8F2-4DD6-B8E8-44EFE2881814}" srcId="{760FB62B-5F37-4203-9321-027F148237FC}" destId="{3A7F5AC2-8DCB-444D-B94C-2E01336D599B}" srcOrd="3" destOrd="0" parTransId="{908BDC9B-5C5B-4D46-B5C9-BCA14953415B}" sibTransId="{729424C7-49EC-4C46-865A-FAC1C486BF1D}"/>
    <dgm:cxn modelId="{A985F805-0DDC-4325-A588-8F0D4BF6ACEE}" type="presOf" srcId="{760FB62B-5F37-4203-9321-027F148237FC}" destId="{EECEABE8-CDD5-437C-9634-94FEEF8E6B47}" srcOrd="0" destOrd="0" presId="urn:microsoft.com/office/officeart/2008/layout/VerticalCurvedList"/>
    <dgm:cxn modelId="{C95A16C5-945B-4BBB-85C4-944C2AF3C45E}" type="presOf" srcId="{A9CC95E4-C136-4DF0-8CF1-5305008B45CF}" destId="{3559E158-982B-4310-A74E-6262126BECDC}" srcOrd="0" destOrd="0" presId="urn:microsoft.com/office/officeart/2008/layout/VerticalCurvedList"/>
    <dgm:cxn modelId="{41D3035E-EEB4-4597-ABA4-FFAA4585BED7}" srcId="{760FB62B-5F37-4203-9321-027F148237FC}" destId="{B6ACD81A-7AD1-4AE5-99BB-5563B64012BF}" srcOrd="0" destOrd="0" parTransId="{0603DE72-FAD4-4D35-8C93-5DCF6B5FCDC0}" sibTransId="{A9CC95E4-C136-4DF0-8CF1-5305008B45CF}"/>
    <dgm:cxn modelId="{BF3998AA-4231-4982-81B3-1FCC154D2A69}" srcId="{760FB62B-5F37-4203-9321-027F148237FC}" destId="{DE1CBFDC-A57A-482A-AA79-492404A8E7F8}" srcOrd="2" destOrd="0" parTransId="{DB98E276-EAF5-4739-8AE8-252B88EFBD23}" sibTransId="{5761C096-4365-46E4-97F2-BCAAB6A0A101}"/>
    <dgm:cxn modelId="{CFFA3BA2-2B40-4036-9904-953948633F72}" type="presOf" srcId="{A07DDB56-70B2-41FC-A594-6917790A0038}" destId="{B3C87B6E-901B-4F30-B32E-13719475B35F}" srcOrd="0" destOrd="0" presId="urn:microsoft.com/office/officeart/2008/layout/VerticalCurvedList"/>
    <dgm:cxn modelId="{99B741E6-D614-4942-9280-93B6338BA115}" srcId="{760FB62B-5F37-4203-9321-027F148237FC}" destId="{A07DDB56-70B2-41FC-A594-6917790A0038}" srcOrd="1" destOrd="0" parTransId="{20D63C7B-CD22-42CD-94C9-1CADD5A24D64}" sibTransId="{41F26EE4-A3E5-4A6F-8475-E2D17A8C75AD}"/>
    <dgm:cxn modelId="{649F267A-7918-4D3A-BFFF-7F0EE2F0EB77}" type="presParOf" srcId="{EECEABE8-CDD5-437C-9634-94FEEF8E6B47}" destId="{B542A954-F8B3-4EEB-B502-51E3721979DB}" srcOrd="0" destOrd="0" presId="urn:microsoft.com/office/officeart/2008/layout/VerticalCurvedList"/>
    <dgm:cxn modelId="{2EE50514-09B7-4489-8B6D-D0B20B95143C}" type="presParOf" srcId="{B542A954-F8B3-4EEB-B502-51E3721979DB}" destId="{7ED2A32A-E80D-4430-AF5E-4FC465C65EAC}" srcOrd="0" destOrd="0" presId="urn:microsoft.com/office/officeart/2008/layout/VerticalCurvedList"/>
    <dgm:cxn modelId="{20173F4C-6DAC-40A9-9269-D295F689B393}" type="presParOf" srcId="{7ED2A32A-E80D-4430-AF5E-4FC465C65EAC}" destId="{DD8F7B3D-2C16-40C9-826A-FEAAF2AE99C4}" srcOrd="0" destOrd="0" presId="urn:microsoft.com/office/officeart/2008/layout/VerticalCurvedList"/>
    <dgm:cxn modelId="{D13C84E5-00FB-4AE4-B2F1-15D87F5393E5}" type="presParOf" srcId="{7ED2A32A-E80D-4430-AF5E-4FC465C65EAC}" destId="{3559E158-982B-4310-A74E-6262126BECDC}" srcOrd="1" destOrd="0" presId="urn:microsoft.com/office/officeart/2008/layout/VerticalCurvedList"/>
    <dgm:cxn modelId="{DD4AB9E0-9AC8-49CC-BE0F-60571C51DEA5}" type="presParOf" srcId="{7ED2A32A-E80D-4430-AF5E-4FC465C65EAC}" destId="{DB6365D1-1CE6-4646-9C52-95530B98DADD}" srcOrd="2" destOrd="0" presId="urn:microsoft.com/office/officeart/2008/layout/VerticalCurvedList"/>
    <dgm:cxn modelId="{574ECDED-4300-4CA8-9F24-5E6B266BF6F2}" type="presParOf" srcId="{7ED2A32A-E80D-4430-AF5E-4FC465C65EAC}" destId="{BDE93DA9-C37B-4D34-97BA-A910B51233DE}" srcOrd="3" destOrd="0" presId="urn:microsoft.com/office/officeart/2008/layout/VerticalCurvedList"/>
    <dgm:cxn modelId="{B0C0799E-5239-4150-8497-9DB772516147}" type="presParOf" srcId="{B542A954-F8B3-4EEB-B502-51E3721979DB}" destId="{02B7DD5A-D135-431D-8F22-64FC09A025F6}" srcOrd="1" destOrd="0" presId="urn:microsoft.com/office/officeart/2008/layout/VerticalCurvedList"/>
    <dgm:cxn modelId="{5DBC8E8F-5002-4DBF-90D6-2DD631E75B1C}" type="presParOf" srcId="{B542A954-F8B3-4EEB-B502-51E3721979DB}" destId="{91F1307B-2EC6-46A0-830C-DD9166500AF3}" srcOrd="2" destOrd="0" presId="urn:microsoft.com/office/officeart/2008/layout/VerticalCurvedList"/>
    <dgm:cxn modelId="{F4D622C8-3372-49E2-9F8B-8D6475424E74}" type="presParOf" srcId="{91F1307B-2EC6-46A0-830C-DD9166500AF3}" destId="{DB0B0B10-44C3-416B-9563-FCC818F04110}" srcOrd="0" destOrd="0" presId="urn:microsoft.com/office/officeart/2008/layout/VerticalCurvedList"/>
    <dgm:cxn modelId="{A06CF687-4C8B-46AD-A875-75FD9AA41AAE}" type="presParOf" srcId="{B542A954-F8B3-4EEB-B502-51E3721979DB}" destId="{B3C87B6E-901B-4F30-B32E-13719475B35F}" srcOrd="3" destOrd="0" presId="urn:microsoft.com/office/officeart/2008/layout/VerticalCurvedList"/>
    <dgm:cxn modelId="{1F2D0C01-8F72-49CE-9082-8F3E3F3A9D5B}" type="presParOf" srcId="{B542A954-F8B3-4EEB-B502-51E3721979DB}" destId="{A57155D2-2181-4423-BDAF-1E8C2061A5D6}" srcOrd="4" destOrd="0" presId="urn:microsoft.com/office/officeart/2008/layout/VerticalCurvedList"/>
    <dgm:cxn modelId="{C7790978-B674-4EFD-BB05-4A7E01C66541}" type="presParOf" srcId="{A57155D2-2181-4423-BDAF-1E8C2061A5D6}" destId="{E4502BFB-D757-4C83-9B2A-86AB575BF66D}" srcOrd="0" destOrd="0" presId="urn:microsoft.com/office/officeart/2008/layout/VerticalCurvedList"/>
    <dgm:cxn modelId="{8D723E84-0050-41CA-8F14-101EBCD94C9E}" type="presParOf" srcId="{B542A954-F8B3-4EEB-B502-51E3721979DB}" destId="{70FB7F85-EAC8-47A1-92FC-4022B30298D6}" srcOrd="5" destOrd="0" presId="urn:microsoft.com/office/officeart/2008/layout/VerticalCurvedList"/>
    <dgm:cxn modelId="{9D50814E-18B8-48FD-8F37-E0780976D4DF}" type="presParOf" srcId="{B542A954-F8B3-4EEB-B502-51E3721979DB}" destId="{EF3836F4-26A4-480A-9B3E-73EA8669452C}" srcOrd="6" destOrd="0" presId="urn:microsoft.com/office/officeart/2008/layout/VerticalCurvedList"/>
    <dgm:cxn modelId="{76DEABD9-E214-4E9A-98F7-0A85FC118BC2}" type="presParOf" srcId="{EF3836F4-26A4-480A-9B3E-73EA8669452C}" destId="{6F77831E-D517-4A98-A70A-DFDF5B6CB042}" srcOrd="0" destOrd="0" presId="urn:microsoft.com/office/officeart/2008/layout/VerticalCurvedList"/>
    <dgm:cxn modelId="{7FACEC3C-8401-48C4-8DBB-D7077C7B1FEE}" type="presParOf" srcId="{B542A954-F8B3-4EEB-B502-51E3721979DB}" destId="{B6EC9185-B9B6-44C9-B3F5-66AA7415B079}" srcOrd="7" destOrd="0" presId="urn:microsoft.com/office/officeart/2008/layout/VerticalCurvedList"/>
    <dgm:cxn modelId="{F85A9B34-D2B9-4613-A3D7-249DD8F45FB5}" type="presParOf" srcId="{B542A954-F8B3-4EEB-B502-51E3721979DB}" destId="{F9BC6F85-C10A-4C94-B31F-BFCBBABDD919}" srcOrd="8" destOrd="0" presId="urn:microsoft.com/office/officeart/2008/layout/VerticalCurvedList"/>
    <dgm:cxn modelId="{0235E783-0DCB-4D06-842F-286ABBE179B9}" type="presParOf" srcId="{F9BC6F85-C10A-4C94-B31F-BFCBBABDD919}" destId="{2038EDF3-AA58-480F-853B-0EF0FDF1DF00}" srcOrd="0" destOrd="0" presId="urn:microsoft.com/office/officeart/2008/layout/VerticalCurvedList"/>
    <dgm:cxn modelId="{2ACFD76B-2089-4B85-AAEA-222D7C4F7FE7}" type="presParOf" srcId="{B542A954-F8B3-4EEB-B502-51E3721979DB}" destId="{7CEB2A9E-3BAA-4E6E-934B-75EF760A4ABE}" srcOrd="9" destOrd="0" presId="urn:microsoft.com/office/officeart/2008/layout/VerticalCurvedList"/>
    <dgm:cxn modelId="{030157B8-AC4D-49E1-B627-F6754223B82C}" type="presParOf" srcId="{B542A954-F8B3-4EEB-B502-51E3721979DB}" destId="{92C2D5E3-B8B8-4F8A-8A7B-8DA8D06084BD}" srcOrd="10" destOrd="0" presId="urn:microsoft.com/office/officeart/2008/layout/VerticalCurvedList"/>
    <dgm:cxn modelId="{F87DDEAE-1F2A-452E-8F94-0DADA769D499}" type="presParOf" srcId="{92C2D5E3-B8B8-4F8A-8A7B-8DA8D06084BD}" destId="{ABD32002-5F75-4DF4-9B12-185C1B0F5F0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9E158-982B-4310-A74E-6262126BECDC}">
      <dsp:nvSpPr>
        <dsp:cNvPr id="0" name=""/>
        <dsp:cNvSpPr/>
      </dsp:nvSpPr>
      <dsp:spPr>
        <a:xfrm>
          <a:off x="-7208831" y="-1101880"/>
          <a:ext cx="8578648" cy="8578648"/>
        </a:xfrm>
        <a:prstGeom prst="blockArc">
          <a:avLst>
            <a:gd name="adj1" fmla="val 18900000"/>
            <a:gd name="adj2" fmla="val 2700000"/>
            <a:gd name="adj3" fmla="val 252"/>
          </a:avLst>
        </a:pr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B7DD5A-D135-431D-8F22-64FC09A025F6}">
      <dsp:nvSpPr>
        <dsp:cNvPr id="0" name=""/>
        <dsp:cNvSpPr/>
      </dsp:nvSpPr>
      <dsp:spPr>
        <a:xfrm>
          <a:off x="598078" y="398302"/>
          <a:ext cx="11197437" cy="79711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2711" tIns="68580" rIns="68580" bIns="68580" numCol="1" spcCol="1270" anchor="ctr" anchorCtr="0">
          <a:noAutofit/>
        </a:bodyPr>
        <a:lstStyle/>
        <a:p>
          <a:pPr lvl="0" algn="l" defTabSz="1200150">
            <a:lnSpc>
              <a:spcPct val="90000"/>
            </a:lnSpc>
            <a:spcBef>
              <a:spcPct val="0"/>
            </a:spcBef>
            <a:spcAft>
              <a:spcPct val="35000"/>
            </a:spcAft>
          </a:pPr>
          <a:r>
            <a:rPr lang="en-US" sz="2700" kern="1200" dirty="0" smtClean="0"/>
            <a:t>What is a traumatic experience for a child?</a:t>
          </a:r>
          <a:endParaRPr lang="en-US" sz="2700" kern="1200" dirty="0"/>
        </a:p>
      </dsp:txBody>
      <dsp:txXfrm>
        <a:off x="598078" y="398302"/>
        <a:ext cx="11197437" cy="797115"/>
      </dsp:txXfrm>
    </dsp:sp>
    <dsp:sp modelId="{DB0B0B10-44C3-416B-9563-FCC818F04110}">
      <dsp:nvSpPr>
        <dsp:cNvPr id="0" name=""/>
        <dsp:cNvSpPr/>
      </dsp:nvSpPr>
      <dsp:spPr>
        <a:xfrm>
          <a:off x="99880" y="298663"/>
          <a:ext cx="996394" cy="996394"/>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C87B6E-901B-4F30-B32E-13719475B35F}">
      <dsp:nvSpPr>
        <dsp:cNvPr id="0" name=""/>
        <dsp:cNvSpPr/>
      </dsp:nvSpPr>
      <dsp:spPr>
        <a:xfrm>
          <a:off x="1169268" y="1593594"/>
          <a:ext cx="10626247" cy="79711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2711" tIns="68580" rIns="68580" bIns="68580" numCol="1" spcCol="1270" anchor="ctr" anchorCtr="0">
          <a:noAutofit/>
        </a:bodyPr>
        <a:lstStyle/>
        <a:p>
          <a:pPr lvl="0" algn="l" defTabSz="1200150">
            <a:lnSpc>
              <a:spcPct val="90000"/>
            </a:lnSpc>
            <a:spcBef>
              <a:spcPct val="0"/>
            </a:spcBef>
            <a:spcAft>
              <a:spcPct val="35000"/>
            </a:spcAft>
          </a:pPr>
          <a:r>
            <a:rPr lang="en-US" sz="2700" kern="1200" dirty="0" smtClean="0"/>
            <a:t>Why is trauma an important focus for schools?</a:t>
          </a:r>
          <a:endParaRPr lang="en-US" sz="2700" kern="1200" dirty="0"/>
        </a:p>
      </dsp:txBody>
      <dsp:txXfrm>
        <a:off x="1169268" y="1593594"/>
        <a:ext cx="10626247" cy="797115"/>
      </dsp:txXfrm>
    </dsp:sp>
    <dsp:sp modelId="{E4502BFB-D757-4C83-9B2A-86AB575BF66D}">
      <dsp:nvSpPr>
        <dsp:cNvPr id="0" name=""/>
        <dsp:cNvSpPr/>
      </dsp:nvSpPr>
      <dsp:spPr>
        <a:xfrm>
          <a:off x="671070" y="1493954"/>
          <a:ext cx="996394" cy="996394"/>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FB7F85-EAC8-47A1-92FC-4022B30298D6}">
      <dsp:nvSpPr>
        <dsp:cNvPr id="0" name=""/>
        <dsp:cNvSpPr/>
      </dsp:nvSpPr>
      <dsp:spPr>
        <a:xfrm>
          <a:off x="1344577" y="2788885"/>
          <a:ext cx="10450937" cy="79711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2711" tIns="68580" rIns="68580" bIns="68580" numCol="1" spcCol="1270" anchor="ctr" anchorCtr="0">
          <a:noAutofit/>
        </a:bodyPr>
        <a:lstStyle/>
        <a:p>
          <a:pPr lvl="0" algn="l" defTabSz="1200150">
            <a:lnSpc>
              <a:spcPct val="90000"/>
            </a:lnSpc>
            <a:spcBef>
              <a:spcPct val="0"/>
            </a:spcBef>
            <a:spcAft>
              <a:spcPct val="35000"/>
            </a:spcAft>
          </a:pPr>
          <a:r>
            <a:rPr lang="en-US" sz="2700" kern="1200" dirty="0" smtClean="0"/>
            <a:t>Where should we address trauma?  in schools?</a:t>
          </a:r>
          <a:endParaRPr lang="en-US" sz="2700" kern="1200" dirty="0"/>
        </a:p>
      </dsp:txBody>
      <dsp:txXfrm>
        <a:off x="1344577" y="2788885"/>
        <a:ext cx="10450937" cy="797115"/>
      </dsp:txXfrm>
    </dsp:sp>
    <dsp:sp modelId="{6F77831E-D517-4A98-A70A-DFDF5B6CB042}">
      <dsp:nvSpPr>
        <dsp:cNvPr id="0" name=""/>
        <dsp:cNvSpPr/>
      </dsp:nvSpPr>
      <dsp:spPr>
        <a:xfrm>
          <a:off x="846380" y="2689246"/>
          <a:ext cx="996394" cy="996394"/>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EC9185-B9B6-44C9-B3F5-66AA7415B079}">
      <dsp:nvSpPr>
        <dsp:cNvPr id="0" name=""/>
        <dsp:cNvSpPr/>
      </dsp:nvSpPr>
      <dsp:spPr>
        <a:xfrm>
          <a:off x="1169268" y="3984176"/>
          <a:ext cx="10626247" cy="79711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2711" tIns="68580" rIns="68580" bIns="68580" numCol="1" spcCol="1270" anchor="ctr" anchorCtr="0">
          <a:noAutofit/>
        </a:bodyPr>
        <a:lstStyle/>
        <a:p>
          <a:pPr lvl="0" algn="l" defTabSz="1200150">
            <a:lnSpc>
              <a:spcPct val="90000"/>
            </a:lnSpc>
            <a:spcBef>
              <a:spcPct val="0"/>
            </a:spcBef>
            <a:spcAft>
              <a:spcPct val="35000"/>
            </a:spcAft>
          </a:pPr>
          <a:r>
            <a:rPr lang="en-US" sz="2700" kern="1200" dirty="0" smtClean="0"/>
            <a:t>When should we address trauma in schools?</a:t>
          </a:r>
          <a:endParaRPr lang="en-US" sz="2700" kern="1200" dirty="0"/>
        </a:p>
      </dsp:txBody>
      <dsp:txXfrm>
        <a:off x="1169268" y="3984176"/>
        <a:ext cx="10626247" cy="797115"/>
      </dsp:txXfrm>
    </dsp:sp>
    <dsp:sp modelId="{2038EDF3-AA58-480F-853B-0EF0FDF1DF00}">
      <dsp:nvSpPr>
        <dsp:cNvPr id="0" name=""/>
        <dsp:cNvSpPr/>
      </dsp:nvSpPr>
      <dsp:spPr>
        <a:xfrm>
          <a:off x="671070" y="3884537"/>
          <a:ext cx="996394" cy="996394"/>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EB2A9E-3BAA-4E6E-934B-75EF760A4ABE}">
      <dsp:nvSpPr>
        <dsp:cNvPr id="0" name=""/>
        <dsp:cNvSpPr/>
      </dsp:nvSpPr>
      <dsp:spPr>
        <a:xfrm>
          <a:off x="598078" y="5179468"/>
          <a:ext cx="11197437" cy="79711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2711" tIns="68580" rIns="68580" bIns="68580" numCol="1" spcCol="1270" anchor="ctr" anchorCtr="0">
          <a:noAutofit/>
        </a:bodyPr>
        <a:lstStyle/>
        <a:p>
          <a:pPr lvl="0" algn="l" defTabSz="1200150">
            <a:lnSpc>
              <a:spcPct val="90000"/>
            </a:lnSpc>
            <a:spcBef>
              <a:spcPct val="0"/>
            </a:spcBef>
            <a:spcAft>
              <a:spcPct val="35000"/>
            </a:spcAft>
          </a:pPr>
          <a:r>
            <a:rPr lang="en-US" sz="2700" kern="1200" dirty="0" smtClean="0"/>
            <a:t>How should /do we address a student’s </a:t>
          </a:r>
          <a:r>
            <a:rPr lang="en-US" sz="2700" kern="1200" dirty="0" smtClean="0">
              <a:hlinkClick xmlns:r="http://schemas.openxmlformats.org/officeDocument/2006/relationships" r:id="rId1"/>
            </a:rPr>
            <a:t>traumatic experience</a:t>
          </a:r>
          <a:r>
            <a:rPr lang="en-US" sz="2700" kern="1200" dirty="0" smtClean="0"/>
            <a:t>?</a:t>
          </a:r>
          <a:endParaRPr lang="en-US" sz="2700" kern="1200" dirty="0"/>
        </a:p>
      </dsp:txBody>
      <dsp:txXfrm>
        <a:off x="598078" y="5179468"/>
        <a:ext cx="11197437" cy="797115"/>
      </dsp:txXfrm>
    </dsp:sp>
    <dsp:sp modelId="{ABD32002-5F75-4DF4-9B12-185C1B0F5F05}">
      <dsp:nvSpPr>
        <dsp:cNvPr id="0" name=""/>
        <dsp:cNvSpPr/>
      </dsp:nvSpPr>
      <dsp:spPr>
        <a:xfrm>
          <a:off x="99880" y="5079828"/>
          <a:ext cx="996394" cy="996394"/>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18D16D-BD8E-49B6-9867-AADCA6EFFD50}" type="datetimeFigureOut">
              <a:rPr lang="en-US" smtClean="0"/>
              <a:t>4/25/2019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6CADF5-B3C4-4250-A13C-87A550C0DE49}" type="slidenum">
              <a:rPr lang="en-US" smtClean="0"/>
              <a:t>‹#›</a:t>
            </a:fld>
            <a:endParaRPr lang="en-US"/>
          </a:p>
        </p:txBody>
      </p:sp>
    </p:spTree>
    <p:extLst>
      <p:ext uri="{BB962C8B-B14F-4D97-AF65-F5344CB8AC3E}">
        <p14:creationId xmlns:p14="http://schemas.microsoft.com/office/powerpoint/2010/main" val="3010387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nctsn.org/treatments-and-practices/trauma-treatments/intervention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What</a:t>
            </a:r>
            <a:r>
              <a:rPr lang="en-US" dirty="0" smtClean="0"/>
              <a:t> is</a:t>
            </a:r>
            <a:r>
              <a:rPr lang="en-US" baseline="0" dirty="0" smtClean="0"/>
              <a:t> a traumatic experience for a child? What childhood trauma is not- it is not a death sentence or an end of the road The national council for behavioral health defines trauma as : </a:t>
            </a:r>
            <a:r>
              <a:rPr lang="en-US" dirty="0" smtClean="0"/>
              <a:t>Trauma refers to intense and overwhelming experiences that involve serious loss, threat or harm to a person’s physical and/or emotional well being.</a:t>
            </a:r>
          </a:p>
          <a:p>
            <a:endParaRPr lang="en-US" baseline="0" dirty="0" smtClean="0"/>
          </a:p>
          <a:p>
            <a:pPr>
              <a:defRPr/>
            </a:pPr>
            <a:r>
              <a:rPr lang="en-US" b="1" dirty="0" smtClean="0"/>
              <a:t>Why</a:t>
            </a:r>
            <a:r>
              <a:rPr lang="en-US" dirty="0" smtClean="0"/>
              <a:t>? Children’s traumatic experiences are important to schools- ACES Study 17,000 people over 10 years asked</a:t>
            </a:r>
            <a:r>
              <a:rPr lang="en-US" baseline="0" dirty="0" smtClean="0"/>
              <a:t> 10 questions about:</a:t>
            </a:r>
            <a:endParaRPr lang="en-US" dirty="0" smtClean="0"/>
          </a:p>
          <a:p>
            <a:pPr>
              <a:defRPr/>
            </a:pPr>
            <a:r>
              <a:rPr lang="en-US" dirty="0" smtClean="0"/>
              <a:t>Physical, emotional and/or sexual abuse</a:t>
            </a:r>
          </a:p>
          <a:p>
            <a:pPr>
              <a:defRPr/>
            </a:pPr>
            <a:r>
              <a:rPr lang="en-US" dirty="0" smtClean="0"/>
              <a:t>Neglect or abandonment</a:t>
            </a:r>
          </a:p>
          <a:p>
            <a:pPr>
              <a:defRPr/>
            </a:pPr>
            <a:r>
              <a:rPr lang="en-US" dirty="0" smtClean="0"/>
              <a:t>Divorce </a:t>
            </a:r>
          </a:p>
          <a:p>
            <a:pPr>
              <a:defRPr/>
            </a:pPr>
            <a:r>
              <a:rPr lang="en-US" dirty="0" smtClean="0"/>
              <a:t>Alcoholism or drug addiction in the family</a:t>
            </a:r>
          </a:p>
          <a:p>
            <a:pPr>
              <a:defRPr/>
            </a:pPr>
            <a:r>
              <a:rPr lang="en-US" dirty="0" smtClean="0"/>
              <a:t>Family violence</a:t>
            </a:r>
          </a:p>
          <a:p>
            <a:pPr>
              <a:defRPr/>
            </a:pPr>
            <a:r>
              <a:rPr lang="en-US" dirty="0" smtClean="0"/>
              <a:t>Poverty, homelessness, lack of food and basic needs</a:t>
            </a:r>
          </a:p>
          <a:p>
            <a:pPr>
              <a:defRPr/>
            </a:pPr>
            <a:r>
              <a:rPr lang="en-US" dirty="0" smtClean="0"/>
              <a:t>Family member in prison</a:t>
            </a:r>
          </a:p>
          <a:p>
            <a:pPr>
              <a:defRPr/>
            </a:pPr>
            <a:r>
              <a:rPr lang="en-US" dirty="0" smtClean="0"/>
              <a:t>Family member with mental illness </a:t>
            </a:r>
          </a:p>
          <a:p>
            <a:endParaRPr lang="en-US" dirty="0" smtClean="0"/>
          </a:p>
          <a:p>
            <a:endParaRPr lang="en-US" dirty="0" smtClean="0"/>
          </a:p>
          <a:p>
            <a:pPr eaLnBrk="1" hangingPunct="1">
              <a:lnSpc>
                <a:spcPct val="80000"/>
              </a:lnSpc>
              <a:defRPr/>
            </a:pPr>
            <a:r>
              <a:rPr lang="en-US" b="1" dirty="0" smtClean="0"/>
              <a:t>1 in 4 </a:t>
            </a:r>
            <a:r>
              <a:rPr lang="en-US" dirty="0" smtClean="0"/>
              <a:t>exposed to </a:t>
            </a:r>
            <a:r>
              <a:rPr lang="en-US" b="1" dirty="0" smtClean="0"/>
              <a:t>2 </a:t>
            </a:r>
            <a:r>
              <a:rPr lang="en-US" dirty="0" smtClean="0"/>
              <a:t>categories of ACEs</a:t>
            </a:r>
          </a:p>
          <a:p>
            <a:pPr eaLnBrk="1" hangingPunct="1">
              <a:lnSpc>
                <a:spcPct val="80000"/>
              </a:lnSpc>
              <a:buFont typeface="Wingdings" pitchFamily="2" charset="2"/>
              <a:buNone/>
              <a:defRPr/>
            </a:pPr>
            <a:endParaRPr lang="en-US" sz="900" dirty="0" smtClean="0"/>
          </a:p>
          <a:p>
            <a:pPr eaLnBrk="1" hangingPunct="1">
              <a:lnSpc>
                <a:spcPct val="80000"/>
              </a:lnSpc>
              <a:defRPr/>
            </a:pPr>
            <a:r>
              <a:rPr lang="en-US" b="1" dirty="0" smtClean="0"/>
              <a:t>1 in 16</a:t>
            </a:r>
            <a:r>
              <a:rPr lang="en-US" dirty="0" smtClean="0"/>
              <a:t> was exposed to </a:t>
            </a:r>
            <a:r>
              <a:rPr lang="en-US" b="1" dirty="0" smtClean="0"/>
              <a:t>4 </a:t>
            </a:r>
            <a:r>
              <a:rPr lang="en-US" dirty="0" smtClean="0"/>
              <a:t>categories. </a:t>
            </a:r>
          </a:p>
          <a:p>
            <a:pPr eaLnBrk="1" hangingPunct="1">
              <a:lnSpc>
                <a:spcPct val="80000"/>
              </a:lnSpc>
              <a:buFont typeface="Wingdings" pitchFamily="2" charset="2"/>
              <a:buNone/>
              <a:defRPr/>
            </a:pPr>
            <a:endParaRPr lang="en-US" sz="1050"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Where</a:t>
            </a:r>
            <a:r>
              <a:rPr lang="en-US" dirty="0" smtClean="0"/>
              <a:t> ? </a:t>
            </a:r>
            <a:r>
              <a:rPr lang="en-US" sz="1200" kern="1200" dirty="0" smtClean="0">
                <a:solidFill>
                  <a:schemeClr val="tx1"/>
                </a:solidFill>
                <a:effectLst/>
                <a:latin typeface="+mn-lt"/>
                <a:ea typeface="+mn-ea"/>
                <a:cs typeface="+mn-cs"/>
              </a:rPr>
              <a:t>Where- in schools, in communities, in homes, in places of faith, in scouting, in sports- Everywhere where kids are. But where are they most of their awake and unplugged</a:t>
            </a:r>
            <a:r>
              <a:rPr lang="en-US" sz="1200" kern="1200" baseline="0" dirty="0" smtClean="0">
                <a:solidFill>
                  <a:schemeClr val="tx1"/>
                </a:solidFill>
                <a:effectLst/>
                <a:latin typeface="+mn-lt"/>
                <a:ea typeface="+mn-ea"/>
                <a:cs typeface="+mn-cs"/>
              </a:rPr>
              <a:t> hours of the day? Yes </a:t>
            </a:r>
            <a:r>
              <a:rPr lang="en-US" sz="1200" kern="1200" baseline="0" dirty="0" err="1" smtClean="0">
                <a:solidFill>
                  <a:schemeClr val="tx1"/>
                </a:solidFill>
                <a:effectLst/>
                <a:latin typeface="+mn-lt"/>
                <a:ea typeface="+mn-ea"/>
                <a:cs typeface="+mn-cs"/>
              </a:rPr>
              <a:t>inschools</a:t>
            </a:r>
            <a:r>
              <a:rPr lang="en-US" sz="1200" kern="1200" baseline="0" dirty="0" smtClean="0">
                <a:solidFill>
                  <a:schemeClr val="tx1"/>
                </a:solidFill>
                <a:effectLst/>
                <a:latin typeface="+mn-lt"/>
                <a:ea typeface="+mn-ea"/>
                <a:cs typeface="+mn-cs"/>
              </a:rPr>
              <a:t>. SEL Standards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When</a:t>
            </a:r>
            <a:r>
              <a:rPr lang="en-US" sz="1200" kern="1200" dirty="0" smtClean="0">
                <a:solidFill>
                  <a:schemeClr val="tx1"/>
                </a:solidFill>
                <a:effectLst/>
                <a:latin typeface="+mn-lt"/>
                <a:ea typeface="+mn-ea"/>
                <a:cs typeface="+mn-cs"/>
              </a:rPr>
              <a:t> – Before (build </a:t>
            </a:r>
            <a:r>
              <a:rPr lang="en-US" sz="1200" kern="1200" dirty="0" err="1" smtClean="0">
                <a:solidFill>
                  <a:schemeClr val="tx1"/>
                </a:solidFill>
                <a:effectLst/>
                <a:latin typeface="+mn-lt"/>
                <a:ea typeface="+mn-ea"/>
                <a:cs typeface="+mn-cs"/>
              </a:rPr>
              <a:t>resilency</a:t>
            </a:r>
            <a:r>
              <a:rPr lang="en-US" sz="1200" kern="1200" dirty="0" smtClean="0">
                <a:solidFill>
                  <a:schemeClr val="tx1"/>
                </a:solidFill>
                <a:effectLst/>
                <a:latin typeface="+mn-lt"/>
                <a:ea typeface="+mn-ea"/>
                <a:cs typeface="+mn-cs"/>
              </a:rPr>
              <a:t> and protective factors,</a:t>
            </a:r>
            <a:r>
              <a:rPr lang="en-US" sz="1200" kern="1200" baseline="0" dirty="0" smtClean="0">
                <a:solidFill>
                  <a:schemeClr val="tx1"/>
                </a:solidFill>
                <a:effectLst/>
                <a:latin typeface="+mn-lt"/>
                <a:ea typeface="+mn-ea"/>
                <a:cs typeface="+mn-cs"/>
              </a:rPr>
              <a:t> teach coping </a:t>
            </a:r>
            <a:r>
              <a:rPr lang="en-US" sz="1200" kern="1200" baseline="0" dirty="0" err="1" smtClean="0">
                <a:solidFill>
                  <a:schemeClr val="tx1"/>
                </a:solidFill>
                <a:effectLst/>
                <a:latin typeface="+mn-lt"/>
                <a:ea typeface="+mn-ea"/>
                <a:cs typeface="+mn-cs"/>
              </a:rPr>
              <a:t>skillsl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during</a:t>
            </a:r>
            <a:r>
              <a:rPr lang="en-US" sz="1200" kern="1200" baseline="0" dirty="0" smtClean="0">
                <a:solidFill>
                  <a:schemeClr val="tx1"/>
                </a:solidFill>
                <a:effectLst/>
                <a:latin typeface="+mn-lt"/>
                <a:ea typeface="+mn-ea"/>
                <a:cs typeface="+mn-cs"/>
              </a:rPr>
              <a:t> (return to normalcy, be in a place that is safe, interact with safe people) AND after (I can’t promise the child will be free from trauma for the rest of their lives, but I can help them build plans for how to cope when something comes up- </a:t>
            </a:r>
            <a:r>
              <a:rPr lang="en-US" sz="1200" kern="1200" baseline="0" dirty="0" err="1" smtClean="0">
                <a:solidFill>
                  <a:schemeClr val="tx1"/>
                </a:solidFill>
                <a:effectLst/>
                <a:latin typeface="+mn-lt"/>
                <a:ea typeface="+mn-ea"/>
                <a:cs typeface="+mn-cs"/>
              </a:rPr>
              <a:t>bc</a:t>
            </a:r>
            <a:r>
              <a:rPr lang="en-US" sz="1200" kern="1200" baseline="0" dirty="0" smtClean="0">
                <a:solidFill>
                  <a:schemeClr val="tx1"/>
                </a:solidFill>
                <a:effectLst/>
                <a:latin typeface="+mn-lt"/>
                <a:ea typeface="+mn-ea"/>
                <a:cs typeface="+mn-cs"/>
              </a:rPr>
              <a:t> avoidance of the fearful situation or person is not always possible or </a:t>
            </a:r>
            <a:r>
              <a:rPr lang="en-US" sz="1200" kern="1200" baseline="0" dirty="0" err="1" smtClean="0">
                <a:solidFill>
                  <a:schemeClr val="tx1"/>
                </a:solidFill>
                <a:effectLst/>
                <a:latin typeface="+mn-lt"/>
                <a:ea typeface="+mn-ea"/>
                <a:cs typeface="+mn-cs"/>
              </a:rPr>
              <a:t>desireable</a:t>
            </a:r>
            <a:r>
              <a:rPr lang="en-US" sz="120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How</a:t>
            </a:r>
            <a:r>
              <a:rPr lang="en-US" sz="1200" kern="1200" dirty="0" smtClean="0">
                <a:solidFill>
                  <a:schemeClr val="tx1"/>
                </a:solidFill>
                <a:effectLst/>
                <a:latin typeface="+mn-lt"/>
                <a:ea typeface="+mn-ea"/>
                <a:cs typeface="+mn-cs"/>
              </a:rPr>
              <a:t> - All students need to learn about coping with big emotions and difficult situations</a:t>
            </a:r>
          </a:p>
          <a:p>
            <a:pPr lvl="1"/>
            <a:r>
              <a:rPr lang="en-US" sz="1200" kern="1200" dirty="0" smtClean="0">
                <a:solidFill>
                  <a:schemeClr val="tx1"/>
                </a:solidFill>
                <a:effectLst/>
                <a:latin typeface="+mn-lt"/>
                <a:ea typeface="+mn-ea"/>
                <a:cs typeface="+mn-cs"/>
              </a:rPr>
              <a:t>In Illinois we have Social Emotional Learning Standards that follow alongside the academic learning standards. They are</a:t>
            </a:r>
          </a:p>
          <a:p>
            <a:pPr lvl="0"/>
            <a:r>
              <a:rPr lang="en-US" sz="1200" kern="1200" dirty="0" smtClean="0">
                <a:solidFill>
                  <a:schemeClr val="tx1"/>
                </a:solidFill>
                <a:effectLst/>
                <a:latin typeface="+mn-lt"/>
                <a:ea typeface="+mn-ea"/>
                <a:cs typeface="+mn-cs"/>
              </a:rPr>
              <a:t>Tools for Children who have experienced trauma- </a:t>
            </a:r>
            <a:r>
              <a:rPr lang="en-US" sz="1200" u="sng" kern="1200" dirty="0" smtClean="0">
                <a:solidFill>
                  <a:schemeClr val="tx1"/>
                </a:solidFill>
                <a:effectLst/>
                <a:latin typeface="+mn-lt"/>
                <a:ea typeface="+mn-ea"/>
                <a:cs typeface="+mn-cs"/>
                <a:hlinkClick r:id="rId3"/>
              </a:rPr>
              <a:t>https://www.nctsn.org/treatments-and-practices/trauma-treatments/interventions</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Commonalities are: skill building, strengthening relationships,  involvement and education of caregivers, an understanding that children’s brains are wired to protect them from further trauma, an understanding of the anxiety involved with trying to avoid future experiences of that trauma.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smtClean="0"/>
          </a:p>
          <a:p>
            <a:endParaRPr lang="en-US" dirty="0" smtClean="0"/>
          </a:p>
          <a:p>
            <a:pPr lvl="0"/>
            <a:r>
              <a:rPr lang="en-US" sz="1200" kern="1200" dirty="0" smtClean="0">
                <a:solidFill>
                  <a:schemeClr val="tx1"/>
                </a:solidFill>
                <a:effectLst/>
                <a:latin typeface="+mn-lt"/>
                <a:ea typeface="+mn-ea"/>
                <a:cs typeface="+mn-cs"/>
              </a:rPr>
              <a:t>What- is trauma – What is needed? not every kid needs everything but every kid need something.  Resiliency - </a:t>
            </a:r>
          </a:p>
          <a:p>
            <a:pPr lvl="0"/>
            <a:r>
              <a:rPr lang="en-US" sz="1200" kern="1200" dirty="0" smtClean="0">
                <a:solidFill>
                  <a:schemeClr val="tx1"/>
                </a:solidFill>
                <a:effectLst/>
                <a:latin typeface="+mn-lt"/>
                <a:ea typeface="+mn-ea"/>
                <a:cs typeface="+mn-cs"/>
              </a:rPr>
              <a:t>Who- everyone “Mental Health is Everyone’s Business!”; reduce </a:t>
            </a:r>
            <a:r>
              <a:rPr lang="en-US" sz="1200" kern="1200" dirty="0" err="1" smtClean="0">
                <a:solidFill>
                  <a:schemeClr val="tx1"/>
                </a:solidFill>
                <a:effectLst/>
                <a:latin typeface="+mn-lt"/>
                <a:ea typeface="+mn-ea"/>
                <a:cs typeface="+mn-cs"/>
              </a:rPr>
              <a:t>stima</a:t>
            </a:r>
            <a:r>
              <a:rPr lang="en-US" sz="1200" kern="1200" dirty="0" smtClean="0">
                <a:solidFill>
                  <a:schemeClr val="tx1"/>
                </a:solidFill>
                <a:effectLst/>
                <a:latin typeface="+mn-lt"/>
                <a:ea typeface="+mn-ea"/>
                <a:cs typeface="+mn-cs"/>
              </a:rPr>
              <a:t> so that health is sought when needed and that need is recognized by the child and others around him or her.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Why- ACES abound- It’s much easier to build strong children than fix broken (people)</a:t>
            </a: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instruction, support, and understanding/ informed adults </a:t>
            </a:r>
          </a:p>
          <a:p>
            <a:r>
              <a:rPr lang="en-US" sz="1200" kern="1200" dirty="0" smtClean="0">
                <a:solidFill>
                  <a:schemeClr val="tx1"/>
                </a:solidFill>
                <a:effectLst/>
                <a:latin typeface="+mn-lt"/>
                <a:ea typeface="+mn-ea"/>
                <a:cs typeface="+mn-cs"/>
              </a:rPr>
              <a:t>How- By breaking down silos and stigma</a:t>
            </a:r>
          </a:p>
          <a:p>
            <a:endParaRPr lang="en-US" dirty="0" smtClean="0"/>
          </a:p>
          <a:p>
            <a:endParaRPr lang="en-US" dirty="0" smtClean="0"/>
          </a:p>
          <a:p>
            <a:endParaRPr lang="en-US" dirty="0" smtClean="0"/>
          </a:p>
          <a:p>
            <a:endParaRPr lang="en-US" b="1" dirty="0"/>
          </a:p>
        </p:txBody>
      </p:sp>
      <p:sp>
        <p:nvSpPr>
          <p:cNvPr id="4" name="Slide Number Placeholder 3"/>
          <p:cNvSpPr>
            <a:spLocks noGrp="1"/>
          </p:cNvSpPr>
          <p:nvPr>
            <p:ph type="sldNum" sz="quarter" idx="10"/>
          </p:nvPr>
        </p:nvSpPr>
        <p:spPr/>
        <p:txBody>
          <a:bodyPr/>
          <a:lstStyle/>
          <a:p>
            <a:fld id="{916CADF5-B3C4-4250-A13C-87A550C0DE49}" type="slidenum">
              <a:rPr lang="en-US" smtClean="0"/>
              <a:t>2</a:t>
            </a:fld>
            <a:endParaRPr lang="en-US"/>
          </a:p>
        </p:txBody>
      </p:sp>
    </p:spTree>
    <p:extLst>
      <p:ext uri="{BB962C8B-B14F-4D97-AF65-F5344CB8AC3E}">
        <p14:creationId xmlns:p14="http://schemas.microsoft.com/office/powerpoint/2010/main" val="1132913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CADF5-B3C4-4250-A13C-87A550C0DE49}" type="slidenum">
              <a:rPr lang="en-US" smtClean="0"/>
              <a:t>3</a:t>
            </a:fld>
            <a:endParaRPr lang="en-US"/>
          </a:p>
        </p:txBody>
      </p:sp>
    </p:spTree>
    <p:extLst>
      <p:ext uri="{BB962C8B-B14F-4D97-AF65-F5344CB8AC3E}">
        <p14:creationId xmlns:p14="http://schemas.microsoft.com/office/powerpoint/2010/main" val="1048597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80% of people in psychiatric hospitals have experienced physical or sexual abuse</a:t>
            </a:r>
          </a:p>
          <a:p>
            <a:pPr marL="0" indent="0">
              <a:buFont typeface="Lucida Grande"/>
              <a:buNone/>
              <a:defRPr/>
            </a:pPr>
            <a:endParaRPr lang="en-US" dirty="0" smtClean="0"/>
          </a:p>
          <a:p>
            <a:pPr>
              <a:defRPr/>
            </a:pPr>
            <a:r>
              <a:rPr lang="en-US" dirty="0" smtClean="0"/>
              <a:t>66% of people in substance abuse treatment report childhood abuse or neglect</a:t>
            </a:r>
          </a:p>
          <a:p>
            <a:pPr marL="0" indent="0">
              <a:buFont typeface="Lucida Grande"/>
              <a:buNone/>
              <a:defRPr/>
            </a:pPr>
            <a:endParaRPr lang="en-US" dirty="0" smtClean="0"/>
          </a:p>
          <a:p>
            <a:pPr>
              <a:defRPr/>
            </a:pPr>
            <a:r>
              <a:rPr lang="en-US" dirty="0" smtClean="0"/>
              <a:t>90% of women with alcoholism were sexually abused or suffered severe violence from parents</a:t>
            </a:r>
          </a:p>
          <a:p>
            <a:endParaRPr lang="en-US" dirty="0" smtClean="0"/>
          </a:p>
          <a:p>
            <a:pPr>
              <a:defRPr/>
            </a:pPr>
            <a:r>
              <a:rPr lang="en-US" b="1" dirty="0" smtClean="0"/>
              <a:t>2/3 (67%) </a:t>
            </a:r>
            <a:r>
              <a:rPr lang="en-US" dirty="0" smtClean="0"/>
              <a:t>of all suicide attempts  </a:t>
            </a:r>
          </a:p>
          <a:p>
            <a:pPr>
              <a:buFont typeface="Wingdings" pitchFamily="2" charset="2"/>
              <a:buNone/>
              <a:defRPr/>
            </a:pPr>
            <a:endParaRPr lang="en-US" sz="200" dirty="0" smtClean="0"/>
          </a:p>
          <a:p>
            <a:pPr>
              <a:defRPr/>
            </a:pPr>
            <a:r>
              <a:rPr lang="en-US" b="1" dirty="0" smtClean="0"/>
              <a:t> 64% </a:t>
            </a:r>
            <a:r>
              <a:rPr lang="en-US" dirty="0" smtClean="0"/>
              <a:t>of adult suicide attempts  </a:t>
            </a:r>
          </a:p>
          <a:p>
            <a:pPr>
              <a:buFont typeface="Wingdings" pitchFamily="2" charset="2"/>
              <a:buNone/>
              <a:defRPr/>
            </a:pPr>
            <a:endParaRPr lang="en-US" sz="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b="1" dirty="0" smtClean="0"/>
              <a:t>80% </a:t>
            </a:r>
            <a:r>
              <a:rPr lang="en-US" dirty="0" smtClean="0"/>
              <a:t>of child/adolescent suicide attempts Are Attributable to Childhood Adverse Experiences</a:t>
            </a:r>
          </a:p>
          <a:p>
            <a:pPr>
              <a:defRPr/>
            </a:pPr>
            <a:endParaRPr lang="en-US" dirty="0" smtClean="0"/>
          </a:p>
          <a:p>
            <a:pPr>
              <a:buFont typeface="Wingdings" pitchFamily="2" charset="2"/>
              <a:buNone/>
              <a:defRPr/>
            </a:pPr>
            <a:r>
              <a:rPr lang="en-US" b="1" dirty="0" smtClean="0"/>
              <a:t>			</a:t>
            </a:r>
          </a:p>
          <a:p>
            <a:pPr algn="ctr">
              <a:buFont typeface="Wingdings" pitchFamily="2" charset="2"/>
              <a:buNone/>
              <a:defRPr/>
            </a:pPr>
            <a:r>
              <a:rPr lang="en-US" dirty="0" smtClean="0"/>
              <a:t>According to the National council on </a:t>
            </a:r>
            <a:r>
              <a:rPr lang="en-US" dirty="0" err="1" smtClean="0"/>
              <a:t>BehavioralHealth</a:t>
            </a:r>
            <a:r>
              <a:rPr lang="en-US" dirty="0" smtClean="0"/>
              <a:t> </a:t>
            </a:r>
          </a:p>
          <a:p>
            <a:endParaRPr lang="en-US" dirty="0"/>
          </a:p>
        </p:txBody>
      </p:sp>
      <p:sp>
        <p:nvSpPr>
          <p:cNvPr id="4" name="Slide Number Placeholder 3"/>
          <p:cNvSpPr>
            <a:spLocks noGrp="1"/>
          </p:cNvSpPr>
          <p:nvPr>
            <p:ph type="sldNum" sz="quarter" idx="10"/>
          </p:nvPr>
        </p:nvSpPr>
        <p:spPr/>
        <p:txBody>
          <a:bodyPr/>
          <a:lstStyle/>
          <a:p>
            <a:fld id="{916CADF5-B3C4-4250-A13C-87A550C0DE49}" type="slidenum">
              <a:rPr lang="en-US" smtClean="0"/>
              <a:t>4</a:t>
            </a:fld>
            <a:endParaRPr lang="en-US"/>
          </a:p>
        </p:txBody>
      </p:sp>
    </p:spTree>
    <p:extLst>
      <p:ext uri="{BB962C8B-B14F-4D97-AF65-F5344CB8AC3E}">
        <p14:creationId xmlns:p14="http://schemas.microsoft.com/office/powerpoint/2010/main" val="33118836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smtClean="0"/>
              <a:t>4/25/2019</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5650633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0893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16784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4917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smtClean="0"/>
              <a:t>4/25/2019</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124724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smtClean="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7091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smtClean="0"/>
              <a:t>4/25/2019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5759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smtClean="0"/>
              <a:t>4/25/2019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40155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smtClean="0"/>
              <a:t>4/25/2019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5647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smtClean="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5914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smtClean="0"/>
              <a:t>4/25/2019</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61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smtClean="0"/>
              <a:t>4/25/2019</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smtClean="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2193740587"/>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How schools are working with </a:t>
            </a:r>
            <a:r>
              <a:rPr lang="en-US" dirty="0"/>
              <a:t>children </a:t>
            </a:r>
            <a:r>
              <a:rPr lang="en-US" sz="4000" dirty="0" smtClean="0"/>
              <a:t/>
            </a:r>
            <a:br>
              <a:rPr lang="en-US" sz="4000" dirty="0" smtClean="0"/>
            </a:br>
            <a:r>
              <a:rPr lang="en-US" sz="4000" dirty="0" smtClean="0"/>
              <a:t>who </a:t>
            </a:r>
            <a:r>
              <a:rPr lang="en-US" sz="4000" dirty="0"/>
              <a:t>have experienced trauma</a:t>
            </a:r>
          </a:p>
        </p:txBody>
      </p:sp>
      <p:sp>
        <p:nvSpPr>
          <p:cNvPr id="3" name="Subtitle 2"/>
          <p:cNvSpPr>
            <a:spLocks noGrp="1"/>
          </p:cNvSpPr>
          <p:nvPr>
            <p:ph type="subTitle" idx="1"/>
          </p:nvPr>
        </p:nvSpPr>
        <p:spPr/>
        <p:txBody>
          <a:bodyPr>
            <a:normAutofit fontScale="92500" lnSpcReduction="20000"/>
          </a:bodyPr>
          <a:lstStyle/>
          <a:p>
            <a:r>
              <a:rPr lang="en-US" dirty="0" smtClean="0"/>
              <a:t>Kristal H. Shelvin, </a:t>
            </a:r>
            <a:r>
              <a:rPr lang="en-US" dirty="0"/>
              <a:t>PhD - kshelvin@lcssu.org</a:t>
            </a:r>
            <a:endParaRPr lang="en-US" dirty="0" smtClean="0"/>
          </a:p>
          <a:p>
            <a:r>
              <a:rPr lang="en-US" dirty="0" smtClean="0"/>
              <a:t>Livingston County Special Services Unit * Livingston County Children’s Network</a:t>
            </a:r>
            <a:endParaRPr lang="en-US" dirty="0"/>
          </a:p>
        </p:txBody>
      </p:sp>
    </p:spTree>
    <p:extLst>
      <p:ext uri="{BB962C8B-B14F-4D97-AF65-F5344CB8AC3E}">
        <p14:creationId xmlns:p14="http://schemas.microsoft.com/office/powerpoint/2010/main" val="2207827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733580517"/>
              </p:ext>
            </p:extLst>
          </p:nvPr>
        </p:nvGraphicFramePr>
        <p:xfrm>
          <a:off x="0" y="192088"/>
          <a:ext cx="11887200" cy="6374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0703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graphicEl>
                                              <a:dgm id="{3559E158-982B-4310-A74E-6262126BECDC}"/>
                                            </p:graphicEl>
                                          </p:spTgt>
                                        </p:tgtEl>
                                        <p:attrNameLst>
                                          <p:attrName>style.visibility</p:attrName>
                                        </p:attrNameLst>
                                      </p:cBhvr>
                                      <p:to>
                                        <p:strVal val="visible"/>
                                      </p:to>
                                    </p:set>
                                    <p:anim calcmode="lin" valueType="num">
                                      <p:cBhvr additive="base">
                                        <p:cTn id="7" dur="500" fill="hold"/>
                                        <p:tgtEl>
                                          <p:spTgt spid="6">
                                            <p:graphicEl>
                                              <a:dgm id="{3559E158-982B-4310-A74E-6262126BECDC}"/>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dgm id="{3559E158-982B-4310-A74E-6262126BECDC}"/>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graphicEl>
                                              <a:dgm id="{DB0B0B10-44C3-416B-9563-FCC818F04110}"/>
                                            </p:graphicEl>
                                          </p:spTgt>
                                        </p:tgtEl>
                                        <p:attrNameLst>
                                          <p:attrName>style.visibility</p:attrName>
                                        </p:attrNameLst>
                                      </p:cBhvr>
                                      <p:to>
                                        <p:strVal val="visible"/>
                                      </p:to>
                                    </p:set>
                                    <p:anim calcmode="lin" valueType="num">
                                      <p:cBhvr additive="base">
                                        <p:cTn id="11" dur="500" fill="hold"/>
                                        <p:tgtEl>
                                          <p:spTgt spid="6">
                                            <p:graphicEl>
                                              <a:dgm id="{DB0B0B10-44C3-416B-9563-FCC818F04110}"/>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graphicEl>
                                              <a:dgm id="{DB0B0B10-44C3-416B-9563-FCC818F04110}"/>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graphicEl>
                                              <a:dgm id="{02B7DD5A-D135-431D-8F22-64FC09A025F6}"/>
                                            </p:graphicEl>
                                          </p:spTgt>
                                        </p:tgtEl>
                                        <p:attrNameLst>
                                          <p:attrName>style.visibility</p:attrName>
                                        </p:attrNameLst>
                                      </p:cBhvr>
                                      <p:to>
                                        <p:strVal val="visible"/>
                                      </p:to>
                                    </p:set>
                                    <p:anim calcmode="lin" valueType="num">
                                      <p:cBhvr additive="base">
                                        <p:cTn id="15" dur="500" fill="hold"/>
                                        <p:tgtEl>
                                          <p:spTgt spid="6">
                                            <p:graphicEl>
                                              <a:dgm id="{02B7DD5A-D135-431D-8F22-64FC09A025F6}"/>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graphicEl>
                                              <a:dgm id="{02B7DD5A-D135-431D-8F22-64FC09A025F6}"/>
                                            </p:graphic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graphicEl>
                                              <a:dgm id="{E4502BFB-D757-4C83-9B2A-86AB575BF66D}"/>
                                            </p:graphicEl>
                                          </p:spTgt>
                                        </p:tgtEl>
                                        <p:attrNameLst>
                                          <p:attrName>style.visibility</p:attrName>
                                        </p:attrNameLst>
                                      </p:cBhvr>
                                      <p:to>
                                        <p:strVal val="visible"/>
                                      </p:to>
                                    </p:set>
                                    <p:anim calcmode="lin" valueType="num">
                                      <p:cBhvr additive="base">
                                        <p:cTn id="21" dur="500" fill="hold"/>
                                        <p:tgtEl>
                                          <p:spTgt spid="6">
                                            <p:graphicEl>
                                              <a:dgm id="{E4502BFB-D757-4C83-9B2A-86AB575BF66D}"/>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graphicEl>
                                              <a:dgm id="{E4502BFB-D757-4C83-9B2A-86AB575BF66D}"/>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graphicEl>
                                              <a:dgm id="{B3C87B6E-901B-4F30-B32E-13719475B35F}"/>
                                            </p:graphicEl>
                                          </p:spTgt>
                                        </p:tgtEl>
                                        <p:attrNameLst>
                                          <p:attrName>style.visibility</p:attrName>
                                        </p:attrNameLst>
                                      </p:cBhvr>
                                      <p:to>
                                        <p:strVal val="visible"/>
                                      </p:to>
                                    </p:set>
                                    <p:anim calcmode="lin" valueType="num">
                                      <p:cBhvr additive="base">
                                        <p:cTn id="25" dur="500" fill="hold"/>
                                        <p:tgtEl>
                                          <p:spTgt spid="6">
                                            <p:graphicEl>
                                              <a:dgm id="{B3C87B6E-901B-4F30-B32E-13719475B35F}"/>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graphicEl>
                                              <a:dgm id="{B3C87B6E-901B-4F30-B32E-13719475B35F}"/>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graphicEl>
                                              <a:dgm id="{6F77831E-D517-4A98-A70A-DFDF5B6CB042}"/>
                                            </p:graphicEl>
                                          </p:spTgt>
                                        </p:tgtEl>
                                        <p:attrNameLst>
                                          <p:attrName>style.visibility</p:attrName>
                                        </p:attrNameLst>
                                      </p:cBhvr>
                                      <p:to>
                                        <p:strVal val="visible"/>
                                      </p:to>
                                    </p:set>
                                    <p:anim calcmode="lin" valueType="num">
                                      <p:cBhvr additive="base">
                                        <p:cTn id="31" dur="500" fill="hold"/>
                                        <p:tgtEl>
                                          <p:spTgt spid="6">
                                            <p:graphicEl>
                                              <a:dgm id="{6F77831E-D517-4A98-A70A-DFDF5B6CB042}"/>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graphicEl>
                                              <a:dgm id="{6F77831E-D517-4A98-A70A-DFDF5B6CB042}"/>
                                            </p:graphic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graphicEl>
                                              <a:dgm id="{70FB7F85-EAC8-47A1-92FC-4022B30298D6}"/>
                                            </p:graphicEl>
                                          </p:spTgt>
                                        </p:tgtEl>
                                        <p:attrNameLst>
                                          <p:attrName>style.visibility</p:attrName>
                                        </p:attrNameLst>
                                      </p:cBhvr>
                                      <p:to>
                                        <p:strVal val="visible"/>
                                      </p:to>
                                    </p:set>
                                    <p:anim calcmode="lin" valueType="num">
                                      <p:cBhvr additive="base">
                                        <p:cTn id="35" dur="500" fill="hold"/>
                                        <p:tgtEl>
                                          <p:spTgt spid="6">
                                            <p:graphicEl>
                                              <a:dgm id="{70FB7F85-EAC8-47A1-92FC-4022B30298D6}"/>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graphicEl>
                                              <a:dgm id="{70FB7F85-EAC8-47A1-92FC-4022B30298D6}"/>
                                            </p:graphic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graphicEl>
                                              <a:dgm id="{2038EDF3-AA58-480F-853B-0EF0FDF1DF00}"/>
                                            </p:graphicEl>
                                          </p:spTgt>
                                        </p:tgtEl>
                                        <p:attrNameLst>
                                          <p:attrName>style.visibility</p:attrName>
                                        </p:attrNameLst>
                                      </p:cBhvr>
                                      <p:to>
                                        <p:strVal val="visible"/>
                                      </p:to>
                                    </p:set>
                                    <p:anim calcmode="lin" valueType="num">
                                      <p:cBhvr additive="base">
                                        <p:cTn id="41" dur="500" fill="hold"/>
                                        <p:tgtEl>
                                          <p:spTgt spid="6">
                                            <p:graphicEl>
                                              <a:dgm id="{2038EDF3-AA58-480F-853B-0EF0FDF1DF00}"/>
                                            </p:graphic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graphicEl>
                                              <a:dgm id="{2038EDF3-AA58-480F-853B-0EF0FDF1DF00}"/>
                                            </p:graphic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graphicEl>
                                              <a:dgm id="{B6EC9185-B9B6-44C9-B3F5-66AA7415B079}"/>
                                            </p:graphicEl>
                                          </p:spTgt>
                                        </p:tgtEl>
                                        <p:attrNameLst>
                                          <p:attrName>style.visibility</p:attrName>
                                        </p:attrNameLst>
                                      </p:cBhvr>
                                      <p:to>
                                        <p:strVal val="visible"/>
                                      </p:to>
                                    </p:set>
                                    <p:anim calcmode="lin" valueType="num">
                                      <p:cBhvr additive="base">
                                        <p:cTn id="45" dur="500" fill="hold"/>
                                        <p:tgtEl>
                                          <p:spTgt spid="6">
                                            <p:graphicEl>
                                              <a:dgm id="{B6EC9185-B9B6-44C9-B3F5-66AA7415B079}"/>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graphicEl>
                                              <a:dgm id="{B6EC9185-B9B6-44C9-B3F5-66AA7415B079}"/>
                                            </p:graphic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
                                            <p:graphicEl>
                                              <a:dgm id="{ABD32002-5F75-4DF4-9B12-185C1B0F5F05}"/>
                                            </p:graphicEl>
                                          </p:spTgt>
                                        </p:tgtEl>
                                        <p:attrNameLst>
                                          <p:attrName>style.visibility</p:attrName>
                                        </p:attrNameLst>
                                      </p:cBhvr>
                                      <p:to>
                                        <p:strVal val="visible"/>
                                      </p:to>
                                    </p:set>
                                    <p:anim calcmode="lin" valueType="num">
                                      <p:cBhvr additive="base">
                                        <p:cTn id="51" dur="500" fill="hold"/>
                                        <p:tgtEl>
                                          <p:spTgt spid="6">
                                            <p:graphicEl>
                                              <a:dgm id="{ABD32002-5F75-4DF4-9B12-185C1B0F5F05}"/>
                                            </p:graphic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graphicEl>
                                              <a:dgm id="{ABD32002-5F75-4DF4-9B12-185C1B0F5F05}"/>
                                            </p:graphic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6">
                                            <p:graphicEl>
                                              <a:dgm id="{7CEB2A9E-3BAA-4E6E-934B-75EF760A4ABE}"/>
                                            </p:graphicEl>
                                          </p:spTgt>
                                        </p:tgtEl>
                                        <p:attrNameLst>
                                          <p:attrName>style.visibility</p:attrName>
                                        </p:attrNameLst>
                                      </p:cBhvr>
                                      <p:to>
                                        <p:strVal val="visible"/>
                                      </p:to>
                                    </p:set>
                                    <p:anim calcmode="lin" valueType="num">
                                      <p:cBhvr additive="base">
                                        <p:cTn id="55" dur="500" fill="hold"/>
                                        <p:tgtEl>
                                          <p:spTgt spid="6">
                                            <p:graphicEl>
                                              <a:dgm id="{7CEB2A9E-3BAA-4E6E-934B-75EF760A4ABE}"/>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graphicEl>
                                              <a:dgm id="{7CEB2A9E-3BAA-4E6E-934B-75EF760A4ABE}"/>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96400" y="603503"/>
            <a:ext cx="2432304" cy="4539545"/>
          </a:xfrm>
        </p:spPr>
        <p:txBody>
          <a:bodyPr/>
          <a:lstStyle/>
          <a:p>
            <a:endParaRPr lang="en-US" dirty="0"/>
          </a:p>
        </p:txBody>
      </p:sp>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t="23524" b="23524"/>
          <a:stretch>
            <a:fillRect/>
          </a:stretch>
        </p:blipFill>
        <p:spPr>
          <a:xfrm>
            <a:off x="2235818" y="1426464"/>
            <a:ext cx="4967869" cy="3716584"/>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6" name="Text Placeholder 5"/>
          <p:cNvSpPr>
            <a:spLocks noGrp="1"/>
          </p:cNvSpPr>
          <p:nvPr>
            <p:ph type="body" sz="half" idx="2"/>
          </p:nvPr>
        </p:nvSpPr>
        <p:spPr>
          <a:xfrm>
            <a:off x="9296400" y="345688"/>
            <a:ext cx="2432304" cy="3502152"/>
          </a:xfrm>
        </p:spPr>
        <p:txBody>
          <a:bodyPr/>
          <a:lstStyle/>
          <a:p>
            <a:endParaRPr lang="en-US" dirty="0"/>
          </a:p>
        </p:txBody>
      </p:sp>
    </p:spTree>
    <p:extLst>
      <p:ext uri="{BB962C8B-B14F-4D97-AF65-F5344CB8AC3E}">
        <p14:creationId xmlns:p14="http://schemas.microsoft.com/office/powerpoint/2010/main" val="421613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 name="Picture Placeholder 8"/>
          <p:cNvPicPr>
            <a:picLocks noGrp="1" noChangeAspect="1"/>
          </p:cNvPicPr>
          <p:nvPr>
            <p:ph type="pic" idx="1"/>
          </p:nvPr>
        </p:nvPicPr>
        <p:blipFill>
          <a:blip r:embed="rId3">
            <a:extLst>
              <a:ext uri="{28A0092B-C50C-407E-A947-70E740481C1C}">
                <a14:useLocalDpi xmlns:a14="http://schemas.microsoft.com/office/drawing/2010/main" val="0"/>
              </a:ext>
            </a:extLst>
          </a:blip>
          <a:srcRect t="12598" b="12598"/>
          <a:stretch>
            <a:fillRect/>
          </a:stretch>
        </p:blipFill>
        <p:spPr/>
      </p:pic>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547226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p:cNvPicPr>
          <p:nvPr>
            <p:ph type="pic" idx="4294967295"/>
          </p:nvPr>
        </p:nvPicPr>
        <p:blipFill>
          <a:blip r:embed="rId2">
            <a:extLst>
              <a:ext uri="{28A0092B-C50C-407E-A947-70E740481C1C}">
                <a14:useLocalDpi xmlns:a14="http://schemas.microsoft.com/office/drawing/2010/main" val="0"/>
              </a:ext>
            </a:extLst>
          </a:blip>
          <a:stretch>
            <a:fillRect/>
          </a:stretch>
        </p:blipFill>
        <p:spPr>
          <a:xfrm>
            <a:off x="267630" y="1338147"/>
            <a:ext cx="11686478" cy="3144643"/>
          </a:xfrm>
        </p:spPr>
      </p:pic>
    </p:spTree>
    <p:extLst>
      <p:ext uri="{BB962C8B-B14F-4D97-AF65-F5344CB8AC3E}">
        <p14:creationId xmlns:p14="http://schemas.microsoft.com/office/powerpoint/2010/main" val="98808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913DB040-6816-4415-960D-8178C78575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72</TotalTime>
  <Words>551</Words>
  <Application>Microsoft Office PowerPoint</Application>
  <PresentationFormat>Custom</PresentationFormat>
  <Paragraphs>62</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Savon</vt:lpstr>
      <vt:lpstr>How schools are working with children  who have experienced trauma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schools are working with children  who have experienced trauma</dc:title>
  <dc:creator>Kristal Shelvin</dc:creator>
  <cp:lastModifiedBy> </cp:lastModifiedBy>
  <cp:revision>12</cp:revision>
  <dcterms:created xsi:type="dcterms:W3CDTF">2019-04-19T20:39:54Z</dcterms:created>
  <dcterms:modified xsi:type="dcterms:W3CDTF">2019-04-25T14:04:40Z</dcterms:modified>
</cp:coreProperties>
</file>